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</p:sldIdLst>
  <p:sldSz cx="18288000" cy="10287000"/>
  <p:notesSz cx="6858000" cy="9144000"/>
  <p:embeddedFontLst>
    <p:embeddedFont>
      <p:font typeface="Neue Montreal Bold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ar-SA" dirty="0"/>
          </a:p>
        </p:txBody>
      </p:sp>
      <p:grpSp>
        <p:nvGrpSpPr>
          <p:cNvPr id="3" name="Group 3"/>
          <p:cNvGrpSpPr/>
          <p:nvPr/>
        </p:nvGrpSpPr>
        <p:grpSpPr>
          <a:xfrm>
            <a:off x="15618603" y="9046393"/>
            <a:ext cx="2584221" cy="892562"/>
            <a:chOff x="0" y="0"/>
            <a:chExt cx="3445628" cy="1190082"/>
          </a:xfrm>
        </p:grpSpPr>
        <p:sp>
          <p:nvSpPr>
            <p:cNvPr id="4" name="TextBox 4"/>
            <p:cNvSpPr txBox="1"/>
            <p:nvPr/>
          </p:nvSpPr>
          <p:spPr>
            <a:xfrm>
              <a:off x="0" y="-9525"/>
              <a:ext cx="3445628" cy="491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en-US" sz="2366" b="1" spc="-56">
                  <a:solidFill>
                    <a:srgbClr val="D29C00">
                      <a:alpha val="32941"/>
                    </a:srgbClr>
                  </a:solidFill>
                  <a:latin typeface="Neue Montreal Bold"/>
                  <a:ea typeface="Neue Montreal Bold"/>
                  <a:cs typeface="Neue Montreal Bold"/>
                  <a:sym typeface="Neue Montreal Bold"/>
                </a:rPr>
                <a:t>IMPACT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344690"/>
              <a:ext cx="3445628" cy="491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en-US" sz="2366" b="1" spc="-56">
                  <a:solidFill>
                    <a:srgbClr val="D29C00">
                      <a:alpha val="22745"/>
                    </a:srgbClr>
                  </a:solidFill>
                  <a:latin typeface="Neue Montreal Bold"/>
                  <a:ea typeface="Neue Montreal Bold"/>
                  <a:cs typeface="Neue Montreal Bold"/>
                  <a:sym typeface="Neue Montreal Bold"/>
                </a:rPr>
                <a:t>IMPACT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698906"/>
              <a:ext cx="3445628" cy="491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en-US" sz="2366" b="1" spc="-56">
                  <a:solidFill>
                    <a:srgbClr val="D29C00">
                      <a:alpha val="19608"/>
                    </a:srgbClr>
                  </a:solidFill>
                  <a:latin typeface="Neue Montreal Bold"/>
                  <a:ea typeface="Neue Montreal Bold"/>
                  <a:cs typeface="Neue Montreal Bold"/>
                  <a:sym typeface="Neue Montreal Bold"/>
                </a:rPr>
                <a:t>IMPACT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16977" y="413285"/>
            <a:ext cx="16529478" cy="1302406"/>
            <a:chOff x="0" y="0"/>
            <a:chExt cx="22039304" cy="1736541"/>
          </a:xfrm>
        </p:grpSpPr>
        <p:sp>
          <p:nvSpPr>
            <p:cNvPr id="8" name="Freeform 8"/>
            <p:cNvSpPr/>
            <p:nvPr/>
          </p:nvSpPr>
          <p:spPr>
            <a:xfrm>
              <a:off x="0" y="134648"/>
              <a:ext cx="3517510" cy="1601893"/>
            </a:xfrm>
            <a:custGeom>
              <a:avLst/>
              <a:gdLst/>
              <a:ahLst/>
              <a:cxnLst/>
              <a:rect l="l" t="t" r="r" b="b"/>
              <a:pathLst>
                <a:path w="3517510" h="1601893">
                  <a:moveTo>
                    <a:pt x="0" y="0"/>
                  </a:moveTo>
                  <a:lnTo>
                    <a:pt x="3517510" y="0"/>
                  </a:lnTo>
                  <a:lnTo>
                    <a:pt x="3517510" y="1601893"/>
                  </a:lnTo>
                  <a:lnTo>
                    <a:pt x="0" y="16018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20636297" y="0"/>
              <a:ext cx="1403007" cy="1593675"/>
            </a:xfrm>
            <a:custGeom>
              <a:avLst/>
              <a:gdLst/>
              <a:ahLst/>
              <a:cxnLst/>
              <a:rect l="l" t="t" r="r" b="b"/>
              <a:pathLst>
                <a:path w="1403007" h="1593675">
                  <a:moveTo>
                    <a:pt x="0" y="0"/>
                  </a:moveTo>
                  <a:lnTo>
                    <a:pt x="1403007" y="0"/>
                  </a:lnTo>
                  <a:lnTo>
                    <a:pt x="1403007" y="1593675"/>
                  </a:lnTo>
                  <a:lnTo>
                    <a:pt x="0" y="15936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3" name="AutoShape 13"/>
            <p:cNvSpPr/>
            <p:nvPr/>
          </p:nvSpPr>
          <p:spPr>
            <a:xfrm flipH="1" flipV="1">
              <a:off x="20528347" y="460378"/>
              <a:ext cx="0" cy="1133297"/>
            </a:xfrm>
            <a:prstGeom prst="line">
              <a:avLst/>
            </a:prstGeom>
            <a:ln w="12700" cap="flat">
              <a:solidFill>
                <a:srgbClr val="FFFFFF">
                  <a:alpha val="57647"/>
                </a:srgbClr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14" name="TextBox 13"/>
          <p:cNvSpPr txBox="1"/>
          <p:nvPr/>
        </p:nvSpPr>
        <p:spPr>
          <a:xfrm>
            <a:off x="2136043" y="2972054"/>
            <a:ext cx="14356080" cy="10515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800"/>
              </a:spcAft>
              <a:defRPr sz="4200" b="1">
                <a:solidFill>
                  <a:srgbClr val="D3A420"/>
                </a:solidFill>
                <a:latin typeface="Aptos"/>
              </a:defRPr>
            </a:pPr>
            <a:r>
              <a:rPr dirty="0"/>
              <a:t>THE IMPACT AWARDS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36043" y="3750231"/>
            <a:ext cx="13533120" cy="109728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800"/>
              </a:spcAft>
              <a:defRPr sz="3000" b="1">
                <a:solidFill>
                  <a:srgbClr val="FFFFFF"/>
                </a:solidFill>
                <a:latin typeface="Aptos"/>
              </a:defRPr>
            </a:pPr>
            <a:r>
              <a:t>Official Pitch Deck Template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BBCB59-ED49-19E0-EC03-4BB629884C14}"/>
              </a:ext>
            </a:extLst>
          </p:cNvPr>
          <p:cNvSpPr txBox="1"/>
          <p:nvPr/>
        </p:nvSpPr>
        <p:spPr>
          <a:xfrm>
            <a:off x="14833144" y="810453"/>
            <a:ext cx="1570918" cy="572464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800"/>
              </a:spcAft>
              <a:defRPr sz="3000" b="1">
                <a:solidFill>
                  <a:srgbClr val="FFFFFF"/>
                </a:solidFill>
                <a:latin typeface="Aptos"/>
              </a:defRPr>
            </a:pPr>
            <a:r>
              <a:rPr lang="en-GB" dirty="0"/>
              <a:t>Logo</a:t>
            </a:r>
            <a:endParaRPr dirty="0"/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id="{D5E2A3C3-CDC4-B1CC-9965-CF89B6377C7A}"/>
              </a:ext>
            </a:extLst>
          </p:cNvPr>
          <p:cNvSpPr txBox="1"/>
          <p:nvPr/>
        </p:nvSpPr>
        <p:spPr>
          <a:xfrm>
            <a:off x="2136043" y="6014982"/>
            <a:ext cx="13030200" cy="2162643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r>
              <a:rPr lang="en-US" sz="2400" dirty="0">
                <a:solidFill>
                  <a:srgbClr val="FFFFFF"/>
                </a:solidFill>
                <a:latin typeface="Aptos"/>
              </a:rPr>
              <a:t>• Startup / Organization Name</a:t>
            </a:r>
            <a:br>
              <a:rPr lang="en-US" sz="2400" dirty="0">
                <a:solidFill>
                  <a:srgbClr val="FFFFFF"/>
                </a:solidFill>
                <a:latin typeface="Aptos"/>
              </a:rPr>
            </a:br>
            <a:r>
              <a:rPr lang="en-US" sz="2400" dirty="0">
                <a:solidFill>
                  <a:srgbClr val="FFFFFF"/>
                </a:solidFill>
                <a:latin typeface="Aptos"/>
              </a:rPr>
              <a:t>• Founder / Representative Name</a:t>
            </a:r>
            <a:endParaRPr lang="en-GB" sz="2400" dirty="0">
              <a:solidFill>
                <a:srgbClr val="FFFFFF"/>
              </a:solidFill>
              <a:latin typeface="Aptos"/>
            </a:endParaRPr>
          </a:p>
          <a:p>
            <a:pPr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r>
              <a:rPr lang="en-US" sz="2400" dirty="0">
                <a:solidFill>
                  <a:srgbClr val="FFFFFF"/>
                </a:solidFill>
                <a:latin typeface="Aptos"/>
              </a:rPr>
              <a:t>• </a:t>
            </a:r>
            <a:r>
              <a:rPr lang="en-GB" sz="2400" dirty="0">
                <a:solidFill>
                  <a:srgbClr val="FFFFFF"/>
                </a:solidFill>
                <a:latin typeface="Aptos"/>
              </a:rPr>
              <a:t>Add logo</a:t>
            </a:r>
            <a:br>
              <a:rPr lang="en-US" sz="2400" dirty="0">
                <a:solidFill>
                  <a:srgbClr val="FFFFFF"/>
                </a:solidFill>
                <a:latin typeface="Aptos"/>
              </a:rPr>
            </a:br>
            <a:r>
              <a:rPr lang="en-US" sz="2400" dirty="0">
                <a:solidFill>
                  <a:srgbClr val="FFFFFF"/>
                </a:solidFill>
                <a:latin typeface="Aptos"/>
              </a:rPr>
              <a:t>• Contact Information</a:t>
            </a:r>
            <a:endParaRPr lang="en-SA" sz="2400">
              <a:solidFill>
                <a:srgbClr val="FFFFFF"/>
              </a:solidFill>
              <a:latin typeface="Aptos"/>
            </a:endParaRPr>
          </a:p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endParaRPr lang="ar-SA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SA" dirty="0"/>
          </a:p>
        </p:txBody>
      </p:sp>
      <p:grpSp>
        <p:nvGrpSpPr>
          <p:cNvPr id="3" name="Group 3"/>
          <p:cNvGrpSpPr/>
          <p:nvPr/>
        </p:nvGrpSpPr>
        <p:grpSpPr>
          <a:xfrm>
            <a:off x="15618603" y="9046393"/>
            <a:ext cx="2584221" cy="892562"/>
            <a:chOff x="0" y="0"/>
            <a:chExt cx="3445628" cy="1190082"/>
          </a:xfrm>
        </p:grpSpPr>
        <p:sp>
          <p:nvSpPr>
            <p:cNvPr id="4" name="TextBox 4"/>
            <p:cNvSpPr txBox="1"/>
            <p:nvPr/>
          </p:nvSpPr>
          <p:spPr>
            <a:xfrm>
              <a:off x="0" y="-9525"/>
              <a:ext cx="3445628" cy="491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en-US" sz="2366" b="1" spc="-56">
                  <a:solidFill>
                    <a:srgbClr val="D29C00">
                      <a:alpha val="32941"/>
                    </a:srgbClr>
                  </a:solidFill>
                  <a:latin typeface="Neue Montreal Bold"/>
                  <a:ea typeface="Neue Montreal Bold"/>
                  <a:cs typeface="Neue Montreal Bold"/>
                  <a:sym typeface="Neue Montreal Bold"/>
                </a:rPr>
                <a:t>IMPACT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344690"/>
              <a:ext cx="3445628" cy="491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en-US" sz="2366" b="1" spc="-56">
                  <a:solidFill>
                    <a:srgbClr val="D29C00">
                      <a:alpha val="22745"/>
                    </a:srgbClr>
                  </a:solidFill>
                  <a:latin typeface="Neue Montreal Bold"/>
                  <a:ea typeface="Neue Montreal Bold"/>
                  <a:cs typeface="Neue Montreal Bold"/>
                  <a:sym typeface="Neue Montreal Bold"/>
                </a:rPr>
                <a:t>IMPACT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698906"/>
              <a:ext cx="3445628" cy="491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en-US" sz="2366" b="1" spc="-56">
                  <a:solidFill>
                    <a:srgbClr val="D29C00">
                      <a:alpha val="19608"/>
                    </a:srgbClr>
                  </a:solidFill>
                  <a:latin typeface="Neue Montreal Bold"/>
                  <a:ea typeface="Neue Montreal Bold"/>
                  <a:cs typeface="Neue Montreal Bold"/>
                  <a:sym typeface="Neue Montreal Bold"/>
                </a:rPr>
                <a:t>IMPACT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16977" y="413285"/>
            <a:ext cx="16529478" cy="1302406"/>
            <a:chOff x="0" y="0"/>
            <a:chExt cx="22039304" cy="1736541"/>
          </a:xfrm>
        </p:grpSpPr>
        <p:sp>
          <p:nvSpPr>
            <p:cNvPr id="8" name="Freeform 8"/>
            <p:cNvSpPr/>
            <p:nvPr/>
          </p:nvSpPr>
          <p:spPr>
            <a:xfrm>
              <a:off x="0" y="134648"/>
              <a:ext cx="3517510" cy="1601893"/>
            </a:xfrm>
            <a:custGeom>
              <a:avLst/>
              <a:gdLst/>
              <a:ahLst/>
              <a:cxnLst/>
              <a:rect l="l" t="t" r="r" b="b"/>
              <a:pathLst>
                <a:path w="3517510" h="1601893">
                  <a:moveTo>
                    <a:pt x="0" y="0"/>
                  </a:moveTo>
                  <a:lnTo>
                    <a:pt x="3517510" y="0"/>
                  </a:lnTo>
                  <a:lnTo>
                    <a:pt x="3517510" y="1601893"/>
                  </a:lnTo>
                  <a:lnTo>
                    <a:pt x="0" y="16018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20636297" y="0"/>
              <a:ext cx="1403007" cy="1593675"/>
            </a:xfrm>
            <a:custGeom>
              <a:avLst/>
              <a:gdLst/>
              <a:ahLst/>
              <a:cxnLst/>
              <a:rect l="l" t="t" r="r" b="b"/>
              <a:pathLst>
                <a:path w="1403007" h="1593675">
                  <a:moveTo>
                    <a:pt x="0" y="0"/>
                  </a:moveTo>
                  <a:lnTo>
                    <a:pt x="1403007" y="0"/>
                  </a:lnTo>
                  <a:lnTo>
                    <a:pt x="1403007" y="1593675"/>
                  </a:lnTo>
                  <a:lnTo>
                    <a:pt x="0" y="15936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3" name="AutoShape 13"/>
            <p:cNvSpPr/>
            <p:nvPr/>
          </p:nvSpPr>
          <p:spPr>
            <a:xfrm flipH="1" flipV="1">
              <a:off x="20528347" y="460378"/>
              <a:ext cx="0" cy="1133297"/>
            </a:xfrm>
            <a:prstGeom prst="line">
              <a:avLst/>
            </a:prstGeom>
            <a:ln w="12700" cap="flat">
              <a:solidFill>
                <a:srgbClr val="FFFFFF">
                  <a:alpha val="57647"/>
                </a:srgbClr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15" name="TextBox 14"/>
          <p:cNvSpPr txBox="1"/>
          <p:nvPr/>
        </p:nvSpPr>
        <p:spPr>
          <a:xfrm>
            <a:off x="1417320" y="2395728"/>
            <a:ext cx="13441680" cy="664797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D3A420"/>
                </a:solidFill>
                <a:latin typeface="Aptos"/>
              </a:defRPr>
            </a:pPr>
            <a:r>
              <a:rPr sz="3600" dirty="0"/>
              <a:t>01  |  </a:t>
            </a:r>
            <a:r>
              <a:rPr lang="en-US" sz="3600" dirty="0"/>
              <a:t>Challenge</a:t>
            </a:r>
            <a:r>
              <a:rPr sz="3600" dirty="0"/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4752" y="3310128"/>
            <a:ext cx="13030200" cy="952056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r>
              <a:rPr sz="2400" dirty="0"/>
              <a:t>Define the healthcare challenge your organization addresses</a:t>
            </a:r>
          </a:p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endParaRPr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D9A5A8-73C5-158C-A669-4BA426B186EC}"/>
              </a:ext>
            </a:extLst>
          </p:cNvPr>
          <p:cNvSpPr txBox="1"/>
          <p:nvPr/>
        </p:nvSpPr>
        <p:spPr>
          <a:xfrm>
            <a:off x="14833144" y="810453"/>
            <a:ext cx="1570918" cy="572464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800"/>
              </a:spcAft>
              <a:defRPr sz="3000" b="1">
                <a:solidFill>
                  <a:srgbClr val="FFFFFF"/>
                </a:solidFill>
                <a:latin typeface="Aptos"/>
              </a:defRPr>
            </a:pPr>
            <a:r>
              <a:rPr lang="en-GB" dirty="0"/>
              <a:t>Logo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5618603" y="9046393"/>
            <a:ext cx="2584221" cy="892562"/>
            <a:chOff x="0" y="0"/>
            <a:chExt cx="3445628" cy="1190082"/>
          </a:xfrm>
        </p:grpSpPr>
        <p:sp>
          <p:nvSpPr>
            <p:cNvPr id="4" name="TextBox 4"/>
            <p:cNvSpPr txBox="1"/>
            <p:nvPr/>
          </p:nvSpPr>
          <p:spPr>
            <a:xfrm>
              <a:off x="0" y="-9525"/>
              <a:ext cx="3445628" cy="491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en-US" sz="2366" b="1" spc="-56">
                  <a:solidFill>
                    <a:srgbClr val="D29C00">
                      <a:alpha val="32941"/>
                    </a:srgbClr>
                  </a:solidFill>
                  <a:latin typeface="Neue Montreal Bold"/>
                  <a:ea typeface="Neue Montreal Bold"/>
                  <a:cs typeface="Neue Montreal Bold"/>
                  <a:sym typeface="Neue Montreal Bold"/>
                </a:rPr>
                <a:t>IMPACT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344690"/>
              <a:ext cx="3445628" cy="491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en-US" sz="2366" b="1" spc="-56">
                  <a:solidFill>
                    <a:srgbClr val="D29C00">
                      <a:alpha val="22745"/>
                    </a:srgbClr>
                  </a:solidFill>
                  <a:latin typeface="Neue Montreal Bold"/>
                  <a:ea typeface="Neue Montreal Bold"/>
                  <a:cs typeface="Neue Montreal Bold"/>
                  <a:sym typeface="Neue Montreal Bold"/>
                </a:rPr>
                <a:t>IMPACT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698906"/>
              <a:ext cx="3445628" cy="491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en-US" sz="2366" b="1" spc="-56">
                  <a:solidFill>
                    <a:srgbClr val="D29C00">
                      <a:alpha val="19608"/>
                    </a:srgbClr>
                  </a:solidFill>
                  <a:latin typeface="Neue Montreal Bold"/>
                  <a:ea typeface="Neue Montreal Bold"/>
                  <a:cs typeface="Neue Montreal Bold"/>
                  <a:sym typeface="Neue Montreal Bold"/>
                </a:rPr>
                <a:t>IMPACT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16977" y="413285"/>
            <a:ext cx="16529478" cy="1302406"/>
            <a:chOff x="0" y="0"/>
            <a:chExt cx="22039304" cy="1736541"/>
          </a:xfrm>
        </p:grpSpPr>
        <p:sp>
          <p:nvSpPr>
            <p:cNvPr id="8" name="Freeform 8"/>
            <p:cNvSpPr/>
            <p:nvPr/>
          </p:nvSpPr>
          <p:spPr>
            <a:xfrm>
              <a:off x="0" y="134648"/>
              <a:ext cx="3517510" cy="1601893"/>
            </a:xfrm>
            <a:custGeom>
              <a:avLst/>
              <a:gdLst/>
              <a:ahLst/>
              <a:cxnLst/>
              <a:rect l="l" t="t" r="r" b="b"/>
              <a:pathLst>
                <a:path w="3517510" h="1601893">
                  <a:moveTo>
                    <a:pt x="0" y="0"/>
                  </a:moveTo>
                  <a:lnTo>
                    <a:pt x="3517510" y="0"/>
                  </a:lnTo>
                  <a:lnTo>
                    <a:pt x="3517510" y="1601893"/>
                  </a:lnTo>
                  <a:lnTo>
                    <a:pt x="0" y="16018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20636297" y="0"/>
              <a:ext cx="1403007" cy="1593675"/>
            </a:xfrm>
            <a:custGeom>
              <a:avLst/>
              <a:gdLst/>
              <a:ahLst/>
              <a:cxnLst/>
              <a:rect l="l" t="t" r="r" b="b"/>
              <a:pathLst>
                <a:path w="1403007" h="1593675">
                  <a:moveTo>
                    <a:pt x="0" y="0"/>
                  </a:moveTo>
                  <a:lnTo>
                    <a:pt x="1403007" y="0"/>
                  </a:lnTo>
                  <a:lnTo>
                    <a:pt x="1403007" y="1593675"/>
                  </a:lnTo>
                  <a:lnTo>
                    <a:pt x="0" y="15936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3" name="AutoShape 13"/>
            <p:cNvSpPr/>
            <p:nvPr/>
          </p:nvSpPr>
          <p:spPr>
            <a:xfrm flipH="1" flipV="1">
              <a:off x="20528347" y="460378"/>
              <a:ext cx="0" cy="1133297"/>
            </a:xfrm>
            <a:prstGeom prst="line">
              <a:avLst/>
            </a:prstGeom>
            <a:ln w="12700" cap="flat">
              <a:solidFill>
                <a:srgbClr val="FFFFFF">
                  <a:alpha val="57647"/>
                </a:srgbClr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15" name="TextBox 14"/>
          <p:cNvSpPr txBox="1"/>
          <p:nvPr/>
        </p:nvSpPr>
        <p:spPr>
          <a:xfrm>
            <a:off x="1417320" y="2395728"/>
            <a:ext cx="13441680" cy="664797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D3A420"/>
                </a:solidFill>
                <a:latin typeface="Aptos"/>
              </a:defRPr>
            </a:pPr>
            <a:r>
              <a:rPr sz="3600"/>
              <a:t>02  |  SOLUTION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4752" y="3310128"/>
            <a:ext cx="13030200" cy="23678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r>
              <a:rPr sz="2400" dirty="0"/>
              <a:t>Describe your startup and the product or service it offers</a:t>
            </a:r>
          </a:p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r>
              <a:rPr sz="2400" dirty="0"/>
              <a:t>Explain how the solution works</a:t>
            </a:r>
          </a:p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r>
              <a:rPr sz="2400" dirty="0"/>
              <a:t>Show what makes it different</a:t>
            </a:r>
          </a:p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endParaRPr sz="2400" dirty="0"/>
          </a:p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endParaRPr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8CFAD55-FFFC-8D09-9826-909839A955A2}"/>
              </a:ext>
            </a:extLst>
          </p:cNvPr>
          <p:cNvSpPr txBox="1"/>
          <p:nvPr/>
        </p:nvSpPr>
        <p:spPr>
          <a:xfrm>
            <a:off x="14833144" y="810453"/>
            <a:ext cx="1570918" cy="572464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800"/>
              </a:spcAft>
              <a:defRPr sz="3000" b="1">
                <a:solidFill>
                  <a:srgbClr val="FFFFFF"/>
                </a:solidFill>
                <a:latin typeface="Aptos"/>
              </a:defRPr>
            </a:pPr>
            <a:r>
              <a:rPr lang="en-GB" dirty="0"/>
              <a:t>Logo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3159634" y="4667250"/>
            <a:ext cx="8115300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2"/>
              </a:lnSpc>
            </a:pPr>
            <a:endParaRPr/>
          </a:p>
        </p:txBody>
      </p:sp>
      <p:grpSp>
        <p:nvGrpSpPr>
          <p:cNvPr id="4" name="Group 4"/>
          <p:cNvGrpSpPr/>
          <p:nvPr/>
        </p:nvGrpSpPr>
        <p:grpSpPr>
          <a:xfrm>
            <a:off x="15264981" y="9046393"/>
            <a:ext cx="2584221" cy="892562"/>
            <a:chOff x="0" y="0"/>
            <a:chExt cx="3445628" cy="1190082"/>
          </a:xfrm>
        </p:grpSpPr>
        <p:sp>
          <p:nvSpPr>
            <p:cNvPr id="5" name="TextBox 5"/>
            <p:cNvSpPr txBox="1"/>
            <p:nvPr/>
          </p:nvSpPr>
          <p:spPr>
            <a:xfrm>
              <a:off x="0" y="-9525"/>
              <a:ext cx="3445628" cy="491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en-US" sz="2366" b="1" spc="-56">
                  <a:solidFill>
                    <a:srgbClr val="D29C00">
                      <a:alpha val="32941"/>
                    </a:srgbClr>
                  </a:solidFill>
                  <a:latin typeface="Neue Montreal Bold"/>
                  <a:ea typeface="Neue Montreal Bold"/>
                  <a:cs typeface="Neue Montreal Bold"/>
                  <a:sym typeface="Neue Montreal Bold"/>
                </a:rPr>
                <a:t>IMPACT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344690"/>
              <a:ext cx="3445628" cy="491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en-US" sz="2366" b="1" spc="-56">
                  <a:solidFill>
                    <a:srgbClr val="D29C00">
                      <a:alpha val="22745"/>
                    </a:srgbClr>
                  </a:solidFill>
                  <a:latin typeface="Neue Montreal Bold"/>
                  <a:ea typeface="Neue Montreal Bold"/>
                  <a:cs typeface="Neue Montreal Bold"/>
                  <a:sym typeface="Neue Montreal Bold"/>
                </a:rPr>
                <a:t>IMPACT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698906"/>
              <a:ext cx="3445628" cy="491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en-US" sz="2366" b="1" spc="-56">
                  <a:solidFill>
                    <a:srgbClr val="D29C00">
                      <a:alpha val="19608"/>
                    </a:srgbClr>
                  </a:solidFill>
                  <a:latin typeface="Neue Montreal Bold"/>
                  <a:ea typeface="Neue Montreal Bold"/>
                  <a:cs typeface="Neue Montreal Bold"/>
                  <a:sym typeface="Neue Montreal Bold"/>
                </a:rPr>
                <a:t>IMPACT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16977" y="413285"/>
            <a:ext cx="16529478" cy="1302406"/>
            <a:chOff x="0" y="0"/>
            <a:chExt cx="22039304" cy="1736541"/>
          </a:xfrm>
        </p:grpSpPr>
        <p:sp>
          <p:nvSpPr>
            <p:cNvPr id="9" name="Freeform 9"/>
            <p:cNvSpPr/>
            <p:nvPr/>
          </p:nvSpPr>
          <p:spPr>
            <a:xfrm>
              <a:off x="0" y="134648"/>
              <a:ext cx="3517510" cy="1601893"/>
            </a:xfrm>
            <a:custGeom>
              <a:avLst/>
              <a:gdLst/>
              <a:ahLst/>
              <a:cxnLst/>
              <a:rect l="l" t="t" r="r" b="b"/>
              <a:pathLst>
                <a:path w="3517510" h="1601893">
                  <a:moveTo>
                    <a:pt x="0" y="0"/>
                  </a:moveTo>
                  <a:lnTo>
                    <a:pt x="3517510" y="0"/>
                  </a:lnTo>
                  <a:lnTo>
                    <a:pt x="3517510" y="1601893"/>
                  </a:lnTo>
                  <a:lnTo>
                    <a:pt x="0" y="16018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20636297" y="0"/>
              <a:ext cx="1403007" cy="1593675"/>
            </a:xfrm>
            <a:custGeom>
              <a:avLst/>
              <a:gdLst/>
              <a:ahLst/>
              <a:cxnLst/>
              <a:rect l="l" t="t" r="r" b="b"/>
              <a:pathLst>
                <a:path w="1403007" h="1593675">
                  <a:moveTo>
                    <a:pt x="0" y="0"/>
                  </a:moveTo>
                  <a:lnTo>
                    <a:pt x="1403007" y="0"/>
                  </a:lnTo>
                  <a:lnTo>
                    <a:pt x="1403007" y="1593675"/>
                  </a:lnTo>
                  <a:lnTo>
                    <a:pt x="0" y="15936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4" name="AutoShape 14"/>
            <p:cNvSpPr/>
            <p:nvPr/>
          </p:nvSpPr>
          <p:spPr>
            <a:xfrm flipH="1" flipV="1">
              <a:off x="20528347" y="460378"/>
              <a:ext cx="0" cy="1133297"/>
            </a:xfrm>
            <a:prstGeom prst="line">
              <a:avLst/>
            </a:prstGeom>
            <a:ln w="12700" cap="flat">
              <a:solidFill>
                <a:srgbClr val="FFFFFF">
                  <a:alpha val="57647"/>
                </a:srgbClr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16" name="TextBox 15"/>
          <p:cNvSpPr txBox="1"/>
          <p:nvPr/>
        </p:nvSpPr>
        <p:spPr>
          <a:xfrm>
            <a:off x="1417320" y="2395728"/>
            <a:ext cx="13441680" cy="664797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D3A420"/>
                </a:solidFill>
                <a:latin typeface="Aptos"/>
              </a:defRPr>
            </a:pPr>
            <a:r>
              <a:rPr sz="3600"/>
              <a:t>03  |  IMPACT &amp; TRACTION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44752" y="3310128"/>
            <a:ext cx="13030200" cy="23678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r>
              <a:rPr sz="2400" dirty="0"/>
              <a:t>Share measurable outcomes and key performance indicators (KPIs)</a:t>
            </a:r>
          </a:p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r>
              <a:rPr sz="2400" dirty="0"/>
              <a:t>Include partnerships, or projections</a:t>
            </a:r>
          </a:p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r>
              <a:rPr sz="2400" dirty="0"/>
              <a:t>Add testimonials or evidence of traction and impact, if available</a:t>
            </a:r>
          </a:p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endParaRPr sz="2400" dirty="0"/>
          </a:p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endParaRPr sz="2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A9A2101-B083-3B5B-B23A-3DEE75C6A096}"/>
              </a:ext>
            </a:extLst>
          </p:cNvPr>
          <p:cNvSpPr txBox="1"/>
          <p:nvPr/>
        </p:nvSpPr>
        <p:spPr>
          <a:xfrm>
            <a:off x="14833144" y="810453"/>
            <a:ext cx="1570918" cy="572464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800"/>
              </a:spcAft>
              <a:defRPr sz="3000" b="1">
                <a:solidFill>
                  <a:srgbClr val="FFFFFF"/>
                </a:solidFill>
                <a:latin typeface="Aptos"/>
              </a:defRPr>
            </a:pPr>
            <a:r>
              <a:rPr lang="en-GB" dirty="0"/>
              <a:t>Logo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5264981" y="9046393"/>
            <a:ext cx="2584221" cy="892562"/>
            <a:chOff x="0" y="0"/>
            <a:chExt cx="3445628" cy="1190082"/>
          </a:xfrm>
        </p:grpSpPr>
        <p:sp>
          <p:nvSpPr>
            <p:cNvPr id="4" name="TextBox 4"/>
            <p:cNvSpPr txBox="1"/>
            <p:nvPr/>
          </p:nvSpPr>
          <p:spPr>
            <a:xfrm>
              <a:off x="0" y="-9525"/>
              <a:ext cx="3445628" cy="491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en-US" sz="2366" b="1" spc="-56">
                  <a:solidFill>
                    <a:srgbClr val="D29C00">
                      <a:alpha val="32941"/>
                    </a:srgbClr>
                  </a:solidFill>
                  <a:latin typeface="Neue Montreal Bold"/>
                  <a:ea typeface="Neue Montreal Bold"/>
                  <a:cs typeface="Neue Montreal Bold"/>
                  <a:sym typeface="Neue Montreal Bold"/>
                </a:rPr>
                <a:t>IMPACT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344690"/>
              <a:ext cx="3445628" cy="491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en-US" sz="2366" b="1" spc="-56">
                  <a:solidFill>
                    <a:srgbClr val="D29C00">
                      <a:alpha val="22745"/>
                    </a:srgbClr>
                  </a:solidFill>
                  <a:latin typeface="Neue Montreal Bold"/>
                  <a:ea typeface="Neue Montreal Bold"/>
                  <a:cs typeface="Neue Montreal Bold"/>
                  <a:sym typeface="Neue Montreal Bold"/>
                </a:rPr>
                <a:t>IMPACT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698906"/>
              <a:ext cx="3445628" cy="491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en-US" sz="2366" b="1" spc="-56">
                  <a:solidFill>
                    <a:srgbClr val="D29C00">
                      <a:alpha val="19608"/>
                    </a:srgbClr>
                  </a:solidFill>
                  <a:latin typeface="Neue Montreal Bold"/>
                  <a:ea typeface="Neue Montreal Bold"/>
                  <a:cs typeface="Neue Montreal Bold"/>
                  <a:sym typeface="Neue Montreal Bold"/>
                </a:rPr>
                <a:t>IMPACT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16977" y="413285"/>
            <a:ext cx="16529478" cy="1302406"/>
            <a:chOff x="0" y="0"/>
            <a:chExt cx="22039304" cy="1736541"/>
          </a:xfrm>
        </p:grpSpPr>
        <p:sp>
          <p:nvSpPr>
            <p:cNvPr id="8" name="Freeform 8"/>
            <p:cNvSpPr/>
            <p:nvPr/>
          </p:nvSpPr>
          <p:spPr>
            <a:xfrm>
              <a:off x="0" y="134648"/>
              <a:ext cx="3517510" cy="1601893"/>
            </a:xfrm>
            <a:custGeom>
              <a:avLst/>
              <a:gdLst/>
              <a:ahLst/>
              <a:cxnLst/>
              <a:rect l="l" t="t" r="r" b="b"/>
              <a:pathLst>
                <a:path w="3517510" h="1601893">
                  <a:moveTo>
                    <a:pt x="0" y="0"/>
                  </a:moveTo>
                  <a:lnTo>
                    <a:pt x="3517510" y="0"/>
                  </a:lnTo>
                  <a:lnTo>
                    <a:pt x="3517510" y="1601893"/>
                  </a:lnTo>
                  <a:lnTo>
                    <a:pt x="0" y="16018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20636297" y="0"/>
              <a:ext cx="1403007" cy="1593675"/>
            </a:xfrm>
            <a:custGeom>
              <a:avLst/>
              <a:gdLst/>
              <a:ahLst/>
              <a:cxnLst/>
              <a:rect l="l" t="t" r="r" b="b"/>
              <a:pathLst>
                <a:path w="1403007" h="1593675">
                  <a:moveTo>
                    <a:pt x="0" y="0"/>
                  </a:moveTo>
                  <a:lnTo>
                    <a:pt x="1403007" y="0"/>
                  </a:lnTo>
                  <a:lnTo>
                    <a:pt x="1403007" y="1593675"/>
                  </a:lnTo>
                  <a:lnTo>
                    <a:pt x="0" y="15936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3" name="AutoShape 13"/>
            <p:cNvSpPr/>
            <p:nvPr/>
          </p:nvSpPr>
          <p:spPr>
            <a:xfrm flipH="1" flipV="1">
              <a:off x="20528347" y="460378"/>
              <a:ext cx="0" cy="1133297"/>
            </a:xfrm>
            <a:prstGeom prst="line">
              <a:avLst/>
            </a:prstGeom>
            <a:ln w="12700" cap="flat">
              <a:solidFill>
                <a:srgbClr val="FFFFFF">
                  <a:alpha val="57647"/>
                </a:srgbClr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15" name="TextBox 14"/>
          <p:cNvSpPr txBox="1"/>
          <p:nvPr/>
        </p:nvSpPr>
        <p:spPr>
          <a:xfrm>
            <a:off x="1417320" y="2395728"/>
            <a:ext cx="13441680" cy="664797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D3A420"/>
                </a:solidFill>
                <a:latin typeface="Aptos"/>
              </a:defRPr>
            </a:pPr>
            <a:r>
              <a:rPr sz="3600"/>
              <a:t>04  |  TARGET BENEFICIARIES &amp; CUSTOMERS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4752" y="3310128"/>
            <a:ext cx="13030200" cy="23678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r>
              <a:rPr sz="2400" dirty="0"/>
              <a:t>Identify your primary users, customers, or stakeholders</a:t>
            </a:r>
          </a:p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r>
              <a:rPr sz="2400" dirty="0"/>
              <a:t>Describe the market or segment your organization serves</a:t>
            </a:r>
          </a:p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r>
              <a:rPr sz="2400" dirty="0"/>
              <a:t>Explain whose needs your startup addresses</a:t>
            </a:r>
          </a:p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endParaRPr sz="2400" dirty="0"/>
          </a:p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endParaRPr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A598BD9-8639-ED35-3204-8447B9F74045}"/>
              </a:ext>
            </a:extLst>
          </p:cNvPr>
          <p:cNvSpPr txBox="1"/>
          <p:nvPr/>
        </p:nvSpPr>
        <p:spPr>
          <a:xfrm>
            <a:off x="14833144" y="810453"/>
            <a:ext cx="1570918" cy="572464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800"/>
              </a:spcAft>
              <a:defRPr sz="3000" b="1">
                <a:solidFill>
                  <a:srgbClr val="FFFFFF"/>
                </a:solidFill>
                <a:latin typeface="Aptos"/>
              </a:defRPr>
            </a:pPr>
            <a:r>
              <a:rPr lang="en-GB" dirty="0"/>
              <a:t>Logo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5264981" y="9046393"/>
            <a:ext cx="2584221" cy="892562"/>
            <a:chOff x="0" y="0"/>
            <a:chExt cx="3445628" cy="1190082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9525"/>
              <a:ext cx="3445628" cy="491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en-US" sz="2366" b="1" spc="-56">
                  <a:solidFill>
                    <a:srgbClr val="D29C00">
                      <a:alpha val="32941"/>
                    </a:srgbClr>
                  </a:solidFill>
                  <a:latin typeface="Neue Montreal Bold"/>
                  <a:ea typeface="Neue Montreal Bold"/>
                  <a:cs typeface="Neue Montreal Bold"/>
                  <a:sym typeface="Neue Montreal Bold"/>
                </a:rPr>
                <a:t>IMPACT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344690"/>
              <a:ext cx="3445628" cy="491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en-US" sz="2366" b="1" spc="-56">
                  <a:solidFill>
                    <a:srgbClr val="D29C00">
                      <a:alpha val="22745"/>
                    </a:srgbClr>
                  </a:solidFill>
                  <a:latin typeface="Neue Montreal Bold"/>
                  <a:ea typeface="Neue Montreal Bold"/>
                  <a:cs typeface="Neue Montreal Bold"/>
                  <a:sym typeface="Neue Montreal Bold"/>
                </a:rPr>
                <a:t>IMPACT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698906"/>
              <a:ext cx="3445628" cy="491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en-US" sz="2366" b="1" spc="-56">
                  <a:solidFill>
                    <a:srgbClr val="D29C00">
                      <a:alpha val="19608"/>
                    </a:srgbClr>
                  </a:solidFill>
                  <a:latin typeface="Neue Montreal Bold"/>
                  <a:ea typeface="Neue Montreal Bold"/>
                  <a:cs typeface="Neue Montreal Bold"/>
                  <a:sym typeface="Neue Montreal Bold"/>
                </a:rPr>
                <a:t>IMPACT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16977" y="413285"/>
            <a:ext cx="16529478" cy="1302406"/>
            <a:chOff x="0" y="0"/>
            <a:chExt cx="22039304" cy="1736541"/>
          </a:xfrm>
        </p:grpSpPr>
        <p:sp>
          <p:nvSpPr>
            <p:cNvPr id="14" name="Freeform 14"/>
            <p:cNvSpPr/>
            <p:nvPr/>
          </p:nvSpPr>
          <p:spPr>
            <a:xfrm>
              <a:off x="0" y="134648"/>
              <a:ext cx="3517510" cy="1601893"/>
            </a:xfrm>
            <a:custGeom>
              <a:avLst/>
              <a:gdLst/>
              <a:ahLst/>
              <a:cxnLst/>
              <a:rect l="l" t="t" r="r" b="b"/>
              <a:pathLst>
                <a:path w="3517510" h="1601893">
                  <a:moveTo>
                    <a:pt x="0" y="0"/>
                  </a:moveTo>
                  <a:lnTo>
                    <a:pt x="3517510" y="0"/>
                  </a:lnTo>
                  <a:lnTo>
                    <a:pt x="3517510" y="1601893"/>
                  </a:lnTo>
                  <a:lnTo>
                    <a:pt x="0" y="16018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20636297" y="0"/>
              <a:ext cx="1403007" cy="1593675"/>
            </a:xfrm>
            <a:custGeom>
              <a:avLst/>
              <a:gdLst/>
              <a:ahLst/>
              <a:cxnLst/>
              <a:rect l="l" t="t" r="r" b="b"/>
              <a:pathLst>
                <a:path w="1403007" h="1593675">
                  <a:moveTo>
                    <a:pt x="0" y="0"/>
                  </a:moveTo>
                  <a:lnTo>
                    <a:pt x="1403007" y="0"/>
                  </a:lnTo>
                  <a:lnTo>
                    <a:pt x="1403007" y="1593675"/>
                  </a:lnTo>
                  <a:lnTo>
                    <a:pt x="0" y="15936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9" name="AutoShape 19"/>
            <p:cNvSpPr/>
            <p:nvPr/>
          </p:nvSpPr>
          <p:spPr>
            <a:xfrm flipH="1" flipV="1">
              <a:off x="20528347" y="460378"/>
              <a:ext cx="0" cy="1133297"/>
            </a:xfrm>
            <a:prstGeom prst="line">
              <a:avLst/>
            </a:prstGeom>
            <a:ln w="12700" cap="flat">
              <a:solidFill>
                <a:srgbClr val="FFFFFF">
                  <a:alpha val="57647"/>
                </a:srgbClr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21" name="TextBox 20"/>
          <p:cNvSpPr txBox="1"/>
          <p:nvPr/>
        </p:nvSpPr>
        <p:spPr>
          <a:xfrm>
            <a:off x="1417320" y="2395728"/>
            <a:ext cx="13441680" cy="664797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D3A420"/>
                </a:solidFill>
                <a:latin typeface="Aptos"/>
              </a:defRPr>
            </a:pPr>
            <a:r>
              <a:rPr sz="3600"/>
              <a:t>05  |  GROWTH, SCALABILITY &amp; SUSTAINABILITY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44752" y="3310128"/>
            <a:ext cx="13030200" cy="23678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r>
              <a:rPr sz="2400" dirty="0"/>
              <a:t>Explain your expansion strategy and growth potential</a:t>
            </a:r>
          </a:p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r>
              <a:rPr sz="2400" dirty="0"/>
              <a:t>Describe how your organization will remain viable long term</a:t>
            </a:r>
          </a:p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r>
              <a:rPr sz="2400" dirty="0"/>
              <a:t>Include your business model (revenue or funding)</a:t>
            </a:r>
          </a:p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endParaRPr sz="2400" dirty="0"/>
          </a:p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endParaRPr sz="2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EDD04F7-FA63-3ED7-11F9-32C041BED583}"/>
              </a:ext>
            </a:extLst>
          </p:cNvPr>
          <p:cNvSpPr txBox="1"/>
          <p:nvPr/>
        </p:nvSpPr>
        <p:spPr>
          <a:xfrm>
            <a:off x="14833144" y="810453"/>
            <a:ext cx="1570918" cy="572464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800"/>
              </a:spcAft>
              <a:defRPr sz="3000" b="1">
                <a:solidFill>
                  <a:srgbClr val="FFFFFF"/>
                </a:solidFill>
                <a:latin typeface="Aptos"/>
              </a:defRPr>
            </a:pPr>
            <a:r>
              <a:rPr lang="en-GB" dirty="0"/>
              <a:t>Logo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816977" y="413285"/>
            <a:ext cx="16529478" cy="1302406"/>
            <a:chOff x="0" y="0"/>
            <a:chExt cx="22039304" cy="1736541"/>
          </a:xfrm>
        </p:grpSpPr>
        <p:sp>
          <p:nvSpPr>
            <p:cNvPr id="10" name="Freeform 10"/>
            <p:cNvSpPr/>
            <p:nvPr/>
          </p:nvSpPr>
          <p:spPr>
            <a:xfrm>
              <a:off x="0" y="134648"/>
              <a:ext cx="3517510" cy="1601893"/>
            </a:xfrm>
            <a:custGeom>
              <a:avLst/>
              <a:gdLst/>
              <a:ahLst/>
              <a:cxnLst/>
              <a:rect l="l" t="t" r="r" b="b"/>
              <a:pathLst>
                <a:path w="3517510" h="1601893">
                  <a:moveTo>
                    <a:pt x="0" y="0"/>
                  </a:moveTo>
                  <a:lnTo>
                    <a:pt x="3517510" y="0"/>
                  </a:lnTo>
                  <a:lnTo>
                    <a:pt x="3517510" y="1601893"/>
                  </a:lnTo>
                  <a:lnTo>
                    <a:pt x="0" y="16018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20636297" y="0"/>
              <a:ext cx="1403007" cy="1593675"/>
            </a:xfrm>
            <a:custGeom>
              <a:avLst/>
              <a:gdLst/>
              <a:ahLst/>
              <a:cxnLst/>
              <a:rect l="l" t="t" r="r" b="b"/>
              <a:pathLst>
                <a:path w="1403007" h="1593675">
                  <a:moveTo>
                    <a:pt x="0" y="0"/>
                  </a:moveTo>
                  <a:lnTo>
                    <a:pt x="1403007" y="0"/>
                  </a:lnTo>
                  <a:lnTo>
                    <a:pt x="1403007" y="1593675"/>
                  </a:lnTo>
                  <a:lnTo>
                    <a:pt x="0" y="15936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5" name="AutoShape 15"/>
            <p:cNvSpPr/>
            <p:nvPr/>
          </p:nvSpPr>
          <p:spPr>
            <a:xfrm flipH="1" flipV="1">
              <a:off x="20528347" y="460378"/>
              <a:ext cx="0" cy="1133297"/>
            </a:xfrm>
            <a:prstGeom prst="line">
              <a:avLst/>
            </a:prstGeom>
            <a:ln w="12700" cap="flat">
              <a:solidFill>
                <a:srgbClr val="FFFFFF">
                  <a:alpha val="57647"/>
                </a:srgbClr>
              </a:solidFill>
              <a:prstDash val="solid"/>
              <a:headEnd type="none" w="sm" len="sm"/>
              <a:tailEnd type="none" w="sm" len="sm"/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15264981" y="9046393"/>
            <a:ext cx="2584221" cy="892562"/>
            <a:chOff x="0" y="0"/>
            <a:chExt cx="3445628" cy="1190082"/>
          </a:xfrm>
        </p:grpSpPr>
        <p:sp>
          <p:nvSpPr>
            <p:cNvPr id="17" name="TextBox 17"/>
            <p:cNvSpPr txBox="1"/>
            <p:nvPr/>
          </p:nvSpPr>
          <p:spPr>
            <a:xfrm>
              <a:off x="0" y="-9525"/>
              <a:ext cx="3445628" cy="491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en-US" sz="2366" b="1" spc="-56">
                  <a:solidFill>
                    <a:srgbClr val="D29C00">
                      <a:alpha val="32941"/>
                    </a:srgbClr>
                  </a:solidFill>
                  <a:latin typeface="Neue Montreal Bold"/>
                  <a:ea typeface="Neue Montreal Bold"/>
                  <a:cs typeface="Neue Montreal Bold"/>
                  <a:sym typeface="Neue Montreal Bold"/>
                </a:rPr>
                <a:t>IMPACT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344690"/>
              <a:ext cx="3445628" cy="491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en-US" sz="2366" b="1" spc="-56">
                  <a:solidFill>
                    <a:srgbClr val="D29C00">
                      <a:alpha val="22745"/>
                    </a:srgbClr>
                  </a:solidFill>
                  <a:latin typeface="Neue Montreal Bold"/>
                  <a:ea typeface="Neue Montreal Bold"/>
                  <a:cs typeface="Neue Montreal Bold"/>
                  <a:sym typeface="Neue Montreal Bold"/>
                </a:rPr>
                <a:t>IMPACT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698906"/>
              <a:ext cx="3445628" cy="491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en-US" sz="2366" b="1" spc="-56">
                  <a:solidFill>
                    <a:srgbClr val="D29C00">
                      <a:alpha val="19608"/>
                    </a:srgbClr>
                  </a:solidFill>
                  <a:latin typeface="Neue Montreal Bold"/>
                  <a:ea typeface="Neue Montreal Bold"/>
                  <a:cs typeface="Neue Montreal Bold"/>
                  <a:sym typeface="Neue Montreal Bold"/>
                </a:rPr>
                <a:t>IMPACT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417320" y="2395728"/>
            <a:ext cx="13441680" cy="664797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D3A420"/>
                </a:solidFill>
                <a:latin typeface="Aptos"/>
              </a:defRPr>
            </a:pPr>
            <a:r>
              <a:rPr sz="3600"/>
              <a:t>06  |  ALIGNMENT WITH SAUDI HEALTHCARE PRIORITIES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44752" y="3310128"/>
            <a:ext cx="13030200" cy="1895904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r>
              <a:rPr sz="2400" dirty="0"/>
              <a:t>Explain the contribution to Saudi Vision 2030</a:t>
            </a:r>
          </a:p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r>
              <a:rPr sz="2400" dirty="0"/>
              <a:t>Highlight relevance to digital transformation or operational efficiency, where applicable</a:t>
            </a:r>
          </a:p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endParaRPr sz="2400" dirty="0"/>
          </a:p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endParaRPr sz="2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D9CE467-0AF3-E905-1D8C-B355F0F90683}"/>
              </a:ext>
            </a:extLst>
          </p:cNvPr>
          <p:cNvSpPr txBox="1"/>
          <p:nvPr/>
        </p:nvSpPr>
        <p:spPr>
          <a:xfrm>
            <a:off x="14833144" y="810453"/>
            <a:ext cx="1570918" cy="572464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800"/>
              </a:spcAft>
              <a:defRPr sz="3000" b="1">
                <a:solidFill>
                  <a:srgbClr val="FFFFFF"/>
                </a:solidFill>
                <a:latin typeface="Aptos"/>
              </a:defRPr>
            </a:pPr>
            <a:r>
              <a:rPr lang="en-GB" dirty="0"/>
              <a:t>Logo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5264981" y="9046393"/>
            <a:ext cx="2584221" cy="892562"/>
            <a:chOff x="0" y="0"/>
            <a:chExt cx="3445628" cy="1190082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9525"/>
              <a:ext cx="3445628" cy="491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en-US" sz="2366" b="1" spc="-56">
                  <a:solidFill>
                    <a:srgbClr val="D29C00">
                      <a:alpha val="32941"/>
                    </a:srgbClr>
                  </a:solidFill>
                  <a:latin typeface="Neue Montreal Bold"/>
                  <a:ea typeface="Neue Montreal Bold"/>
                  <a:cs typeface="Neue Montreal Bold"/>
                  <a:sym typeface="Neue Montreal Bold"/>
                </a:rPr>
                <a:t>IMPACT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344690"/>
              <a:ext cx="3445628" cy="491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en-US" sz="2366" b="1" spc="-56">
                  <a:solidFill>
                    <a:srgbClr val="D29C00">
                      <a:alpha val="22745"/>
                    </a:srgbClr>
                  </a:solidFill>
                  <a:latin typeface="Neue Montreal Bold"/>
                  <a:ea typeface="Neue Montreal Bold"/>
                  <a:cs typeface="Neue Montreal Bold"/>
                  <a:sym typeface="Neue Montreal Bold"/>
                </a:rPr>
                <a:t>IMPACT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698906"/>
              <a:ext cx="3445628" cy="491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en-US" sz="2366" b="1" spc="-56">
                  <a:solidFill>
                    <a:srgbClr val="D29C00">
                      <a:alpha val="19608"/>
                    </a:srgbClr>
                  </a:solidFill>
                  <a:latin typeface="Neue Montreal Bold"/>
                  <a:ea typeface="Neue Montreal Bold"/>
                  <a:cs typeface="Neue Montreal Bold"/>
                  <a:sym typeface="Neue Montreal Bold"/>
                </a:rPr>
                <a:t>IMPACT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417320" y="2395728"/>
            <a:ext cx="13441680" cy="664797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D3A420"/>
                </a:solidFill>
                <a:latin typeface="Aptos"/>
              </a:defRPr>
            </a:pPr>
            <a:r>
              <a:rPr sz="3600"/>
              <a:t>07  |  TEAM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44752" y="3310128"/>
            <a:ext cx="13030200" cy="23678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r>
              <a:rPr sz="2400" dirty="0"/>
              <a:t>Introduce the team structure</a:t>
            </a:r>
          </a:p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r>
              <a:rPr sz="2400" dirty="0"/>
              <a:t>List key roles and relevant expertise</a:t>
            </a:r>
          </a:p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r>
              <a:rPr sz="2400" dirty="0"/>
              <a:t>Explain how the team can deliver your startup's vision</a:t>
            </a:r>
          </a:p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endParaRPr sz="2400" dirty="0"/>
          </a:p>
          <a:p>
            <a:pPr algn="l"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endParaRPr sz="2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FF8E170-28F7-6E99-F278-547AF5B7B9D5}"/>
              </a:ext>
            </a:extLst>
          </p:cNvPr>
          <p:cNvSpPr txBox="1"/>
          <p:nvPr/>
        </p:nvSpPr>
        <p:spPr>
          <a:xfrm>
            <a:off x="14833144" y="810453"/>
            <a:ext cx="1570918" cy="572464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800"/>
              </a:spcAft>
              <a:defRPr sz="3000" b="1">
                <a:solidFill>
                  <a:srgbClr val="FFFFFF"/>
                </a:solidFill>
                <a:latin typeface="Aptos"/>
              </a:defRPr>
            </a:pPr>
            <a:r>
              <a:rPr lang="en-GB" dirty="0"/>
              <a:t>Logo</a:t>
            </a:r>
            <a:endParaRPr dirty="0"/>
          </a:p>
        </p:txBody>
      </p:sp>
      <p:sp>
        <p:nvSpPr>
          <p:cNvPr id="26" name="Freeform 28">
            <a:extLst>
              <a:ext uri="{FF2B5EF4-FFF2-40B4-BE49-F238E27FC236}">
                <a16:creationId xmlns:a16="http://schemas.microsoft.com/office/drawing/2014/main" id="{C8AB1D85-FE60-3841-746B-57F0A0418DFF}"/>
              </a:ext>
            </a:extLst>
          </p:cNvPr>
          <p:cNvSpPr/>
          <p:nvPr/>
        </p:nvSpPr>
        <p:spPr>
          <a:xfrm>
            <a:off x="16294200" y="413285"/>
            <a:ext cx="1052255" cy="1195256"/>
          </a:xfrm>
          <a:custGeom>
            <a:avLst/>
            <a:gdLst/>
            <a:ahLst/>
            <a:cxnLst/>
            <a:rect l="l" t="t" r="r" b="b"/>
            <a:pathLst>
              <a:path w="1403007" h="1593675">
                <a:moveTo>
                  <a:pt x="0" y="0"/>
                </a:moveTo>
                <a:lnTo>
                  <a:pt x="1403007" y="0"/>
                </a:lnTo>
                <a:lnTo>
                  <a:pt x="1403007" y="1593675"/>
                </a:lnTo>
                <a:lnTo>
                  <a:pt x="0" y="15936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8" name="AutoShape 30">
            <a:extLst>
              <a:ext uri="{FF2B5EF4-FFF2-40B4-BE49-F238E27FC236}">
                <a16:creationId xmlns:a16="http://schemas.microsoft.com/office/drawing/2014/main" id="{EE136A13-AFE6-15E3-0DD3-BDF53D3DBB90}"/>
              </a:ext>
            </a:extLst>
          </p:cNvPr>
          <p:cNvSpPr/>
          <p:nvPr/>
        </p:nvSpPr>
        <p:spPr>
          <a:xfrm flipH="1" flipV="1">
            <a:off x="16213237" y="758569"/>
            <a:ext cx="0" cy="849973"/>
          </a:xfrm>
          <a:prstGeom prst="line">
            <a:avLst/>
          </a:prstGeom>
          <a:ln w="12700" cap="flat">
            <a:solidFill>
              <a:srgbClr val="FFFFFF">
                <a:alpha val="57647"/>
              </a:srgbClr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SA" dirty="0"/>
          </a:p>
        </p:txBody>
      </p:sp>
      <p:grpSp>
        <p:nvGrpSpPr>
          <p:cNvPr id="3" name="Group 3"/>
          <p:cNvGrpSpPr/>
          <p:nvPr/>
        </p:nvGrpSpPr>
        <p:grpSpPr>
          <a:xfrm>
            <a:off x="816977" y="413285"/>
            <a:ext cx="16529478" cy="1302406"/>
            <a:chOff x="0" y="0"/>
            <a:chExt cx="22039304" cy="1736541"/>
          </a:xfrm>
        </p:grpSpPr>
        <p:sp>
          <p:nvSpPr>
            <p:cNvPr id="4" name="Freeform 4"/>
            <p:cNvSpPr/>
            <p:nvPr/>
          </p:nvSpPr>
          <p:spPr>
            <a:xfrm>
              <a:off x="0" y="134648"/>
              <a:ext cx="3517510" cy="1601893"/>
            </a:xfrm>
            <a:custGeom>
              <a:avLst/>
              <a:gdLst/>
              <a:ahLst/>
              <a:cxnLst/>
              <a:rect l="l" t="t" r="r" b="b"/>
              <a:pathLst>
                <a:path w="3517510" h="1601893">
                  <a:moveTo>
                    <a:pt x="0" y="0"/>
                  </a:moveTo>
                  <a:lnTo>
                    <a:pt x="3517510" y="0"/>
                  </a:lnTo>
                  <a:lnTo>
                    <a:pt x="3517510" y="1601893"/>
                  </a:lnTo>
                  <a:lnTo>
                    <a:pt x="0" y="16018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20636297" y="0"/>
              <a:ext cx="1403007" cy="1593675"/>
            </a:xfrm>
            <a:custGeom>
              <a:avLst/>
              <a:gdLst/>
              <a:ahLst/>
              <a:cxnLst/>
              <a:rect l="l" t="t" r="r" b="b"/>
              <a:pathLst>
                <a:path w="1403007" h="1593675">
                  <a:moveTo>
                    <a:pt x="0" y="0"/>
                  </a:moveTo>
                  <a:lnTo>
                    <a:pt x="1403007" y="0"/>
                  </a:lnTo>
                  <a:lnTo>
                    <a:pt x="1403007" y="1593675"/>
                  </a:lnTo>
                  <a:lnTo>
                    <a:pt x="0" y="15936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9" name="AutoShape 9"/>
            <p:cNvSpPr/>
            <p:nvPr/>
          </p:nvSpPr>
          <p:spPr>
            <a:xfrm flipH="1" flipV="1">
              <a:off x="20528347" y="460378"/>
              <a:ext cx="0" cy="1133297"/>
            </a:xfrm>
            <a:prstGeom prst="line">
              <a:avLst/>
            </a:prstGeom>
            <a:ln w="12700" cap="flat">
              <a:solidFill>
                <a:srgbClr val="FFFFFF">
                  <a:alpha val="57647"/>
                </a:srgbClr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10" name="TextBox 9"/>
          <p:cNvSpPr txBox="1"/>
          <p:nvPr/>
        </p:nvSpPr>
        <p:spPr>
          <a:xfrm>
            <a:off x="5283200" y="3497618"/>
            <a:ext cx="14630400" cy="6340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ctr">
              <a:spcAft>
                <a:spcPts val="800"/>
              </a:spcAft>
              <a:defRPr sz="3400" b="1">
                <a:solidFill>
                  <a:srgbClr val="D3A420"/>
                </a:solidFill>
                <a:latin typeface="Aptos"/>
              </a:defRPr>
            </a:pPr>
            <a:r>
              <a:rPr lang="en-US" dirty="0"/>
              <a:t>WHERE IMPACT IS REWARDED</a:t>
            </a:r>
            <a:r>
              <a:rPr dirty="0"/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DE6C0E-56D9-1951-6276-0230D71EC3BB}"/>
              </a:ext>
            </a:extLst>
          </p:cNvPr>
          <p:cNvSpPr txBox="1"/>
          <p:nvPr/>
        </p:nvSpPr>
        <p:spPr>
          <a:xfrm>
            <a:off x="14833144" y="810453"/>
            <a:ext cx="1570918" cy="572464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800"/>
              </a:spcAft>
              <a:defRPr sz="3000" b="1">
                <a:solidFill>
                  <a:srgbClr val="FFFFFF"/>
                </a:solidFill>
                <a:latin typeface="Aptos"/>
              </a:defRPr>
            </a:pPr>
            <a:r>
              <a:rPr lang="en-GB" dirty="0"/>
              <a:t>Logo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مخصص</PresentationFormat>
  <Paragraphs>0</Paragraphs>
  <Slides>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IMPACT ~</dc:title>
  <cp:lastModifiedBy>ASEEL ABDULLAH M ALSHAER</cp:lastModifiedBy>
  <cp:revision>5</cp:revision>
  <dcterms:created xsi:type="dcterms:W3CDTF">2006-08-16T00:00:00Z</dcterms:created>
  <dcterms:modified xsi:type="dcterms:W3CDTF">2026-10-15T14:02:38Z</dcterms:modified>
  <dc:identifier>DAHX8U5awAI</dc:identifier>
</cp:coreProperties>
</file>